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5" autoAdjust="0"/>
    <p:restoredTop sz="86457" autoAdjust="0"/>
  </p:normalViewPr>
  <p:slideViewPr>
    <p:cSldViewPr snapToGrid="0">
      <p:cViewPr>
        <p:scale>
          <a:sx n="71" d="100"/>
          <a:sy n="71" d="100"/>
        </p:scale>
        <p:origin x="-1829" y="-45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A0C0F-F184-4B43-9FC4-D082313A32F9}" type="datetimeFigureOut">
              <a:rPr lang="en-US" smtClean="0"/>
              <a:pPr/>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F9FD1-655B-4C26-92A5-FD759DA73D50}" type="slidenum">
              <a:rPr lang="en-US" smtClean="0"/>
              <a:pPr/>
              <a:t>‹#›</a:t>
            </a:fld>
            <a:endParaRPr lang="en-US"/>
          </a:p>
        </p:txBody>
      </p:sp>
    </p:spTree>
    <p:extLst>
      <p:ext uri="{BB962C8B-B14F-4D97-AF65-F5344CB8AC3E}">
        <p14:creationId xmlns:p14="http://schemas.microsoft.com/office/powerpoint/2010/main" val="327768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F9FD1-655B-4C26-92A5-FD759DA73D50}" type="slidenum">
              <a:rPr lang="en-US" smtClean="0"/>
              <a:pPr/>
              <a:t>1</a:t>
            </a:fld>
            <a:endParaRPr lang="en-US"/>
          </a:p>
        </p:txBody>
      </p:sp>
    </p:spTree>
    <p:extLst>
      <p:ext uri="{BB962C8B-B14F-4D97-AF65-F5344CB8AC3E}">
        <p14:creationId xmlns:p14="http://schemas.microsoft.com/office/powerpoint/2010/main" val="36178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7AA3AC-9E79-4C56-A52C-2144DCC3A9D0}" type="datetime1">
              <a:rPr lang="en-US" smtClean="0"/>
              <a:pPr/>
              <a:t>1/21/2021</a:t>
            </a:fld>
            <a:endParaRPr lang="en-US"/>
          </a:p>
        </p:txBody>
      </p:sp>
      <p:sp>
        <p:nvSpPr>
          <p:cNvPr id="5" name="Footer Placeholder 4"/>
          <p:cNvSpPr>
            <a:spLocks noGrp="1"/>
          </p:cNvSpPr>
          <p:nvPr>
            <p:ph type="ftr" sz="quarter" idx="11"/>
          </p:nvPr>
        </p:nvSpPr>
        <p:spPr/>
        <p:txBody>
          <a:bodyPr/>
          <a:lstStyle/>
          <a:p>
            <a:r>
              <a:rPr lang="en-US" smtClean="0"/>
              <a:t>DA Oil Services</a:t>
            </a:r>
            <a:endParaRPr lang="en-US"/>
          </a:p>
        </p:txBody>
      </p:sp>
      <p:sp>
        <p:nvSpPr>
          <p:cNvPr id="6" name="Slide Number Placeholder 5"/>
          <p:cNvSpPr>
            <a:spLocks noGrp="1"/>
          </p:cNvSpPr>
          <p:nvPr>
            <p:ph type="sldNum" sz="quarter" idx="12"/>
          </p:nvPr>
        </p:nvSpPr>
        <p:spPr/>
        <p:txBody>
          <a:bodyPr/>
          <a:lstStyle/>
          <a:p>
            <a:fld id="{74A9C022-9EDF-48ED-A1AA-A1438C0939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FBFEE-36DC-4235-AACE-ED5C91EDBBB2}" type="datetime1">
              <a:rPr lang="en-US" smtClean="0"/>
              <a:pPr/>
              <a:t>1/21/2021</a:t>
            </a:fld>
            <a:endParaRPr lang="en-US"/>
          </a:p>
        </p:txBody>
      </p:sp>
      <p:sp>
        <p:nvSpPr>
          <p:cNvPr id="5" name="Footer Placeholder 4"/>
          <p:cNvSpPr>
            <a:spLocks noGrp="1"/>
          </p:cNvSpPr>
          <p:nvPr>
            <p:ph type="ftr" sz="quarter" idx="11"/>
          </p:nvPr>
        </p:nvSpPr>
        <p:spPr/>
        <p:txBody>
          <a:bodyPr/>
          <a:lstStyle/>
          <a:p>
            <a:r>
              <a:rPr lang="en-US" smtClean="0"/>
              <a:t>DA Oil Services</a:t>
            </a:r>
            <a:endParaRPr lang="en-US"/>
          </a:p>
        </p:txBody>
      </p:sp>
      <p:sp>
        <p:nvSpPr>
          <p:cNvPr id="6" name="Slide Number Placeholder 5"/>
          <p:cNvSpPr>
            <a:spLocks noGrp="1"/>
          </p:cNvSpPr>
          <p:nvPr>
            <p:ph type="sldNum" sz="quarter" idx="12"/>
          </p:nvPr>
        </p:nvSpPr>
        <p:spPr/>
        <p:txBody>
          <a:bodyPr/>
          <a:lstStyle/>
          <a:p>
            <a:fld id="{74A9C022-9EDF-48ED-A1AA-A1438C0939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39CB7-4C81-473D-9FB2-6E12DD7E4860}" type="datetime1">
              <a:rPr lang="en-US" smtClean="0"/>
              <a:pPr/>
              <a:t>1/21/2021</a:t>
            </a:fld>
            <a:endParaRPr lang="en-US"/>
          </a:p>
        </p:txBody>
      </p:sp>
      <p:sp>
        <p:nvSpPr>
          <p:cNvPr id="5" name="Footer Placeholder 4"/>
          <p:cNvSpPr>
            <a:spLocks noGrp="1"/>
          </p:cNvSpPr>
          <p:nvPr>
            <p:ph type="ftr" sz="quarter" idx="11"/>
          </p:nvPr>
        </p:nvSpPr>
        <p:spPr/>
        <p:txBody>
          <a:bodyPr/>
          <a:lstStyle/>
          <a:p>
            <a:r>
              <a:rPr lang="en-US" smtClean="0"/>
              <a:t>DA Oil Services</a:t>
            </a:r>
            <a:endParaRPr lang="en-US"/>
          </a:p>
        </p:txBody>
      </p:sp>
      <p:sp>
        <p:nvSpPr>
          <p:cNvPr id="6" name="Slide Number Placeholder 5"/>
          <p:cNvSpPr>
            <a:spLocks noGrp="1"/>
          </p:cNvSpPr>
          <p:nvPr>
            <p:ph type="sldNum" sz="quarter" idx="12"/>
          </p:nvPr>
        </p:nvSpPr>
        <p:spPr/>
        <p:txBody>
          <a:bodyPr/>
          <a:lstStyle/>
          <a:p>
            <a:fld id="{74A9C022-9EDF-48ED-A1AA-A1438C0939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0411E-D061-4B9C-BC16-3626AB0CAC3B}" type="datetime1">
              <a:rPr lang="en-US" smtClean="0"/>
              <a:pPr/>
              <a:t>1/21/2021</a:t>
            </a:fld>
            <a:endParaRPr lang="en-US"/>
          </a:p>
        </p:txBody>
      </p:sp>
      <p:sp>
        <p:nvSpPr>
          <p:cNvPr id="5" name="Footer Placeholder 4"/>
          <p:cNvSpPr>
            <a:spLocks noGrp="1"/>
          </p:cNvSpPr>
          <p:nvPr>
            <p:ph type="ftr" sz="quarter" idx="11"/>
          </p:nvPr>
        </p:nvSpPr>
        <p:spPr/>
        <p:txBody>
          <a:bodyPr/>
          <a:lstStyle/>
          <a:p>
            <a:r>
              <a:rPr lang="en-US" smtClean="0"/>
              <a:t>DA Oil Services</a:t>
            </a:r>
            <a:endParaRPr lang="en-US"/>
          </a:p>
        </p:txBody>
      </p:sp>
      <p:sp>
        <p:nvSpPr>
          <p:cNvPr id="6" name="Slide Number Placeholder 5"/>
          <p:cNvSpPr>
            <a:spLocks noGrp="1"/>
          </p:cNvSpPr>
          <p:nvPr>
            <p:ph type="sldNum" sz="quarter" idx="12"/>
          </p:nvPr>
        </p:nvSpPr>
        <p:spPr/>
        <p:txBody>
          <a:bodyPr/>
          <a:lstStyle/>
          <a:p>
            <a:fld id="{74A9C022-9EDF-48ED-A1AA-A1438C0939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5932A5E-97E2-482F-B95C-721127BBD5F7}" type="datetime1">
              <a:rPr lang="en-US" smtClean="0"/>
              <a:pPr/>
              <a:t>1/21/2021</a:t>
            </a:fld>
            <a:endParaRPr lang="en-US"/>
          </a:p>
        </p:txBody>
      </p:sp>
      <p:sp>
        <p:nvSpPr>
          <p:cNvPr id="5" name="Footer Placeholder 4"/>
          <p:cNvSpPr>
            <a:spLocks noGrp="1"/>
          </p:cNvSpPr>
          <p:nvPr>
            <p:ph type="ftr" sz="quarter" idx="11"/>
          </p:nvPr>
        </p:nvSpPr>
        <p:spPr/>
        <p:txBody>
          <a:bodyPr/>
          <a:lstStyle/>
          <a:p>
            <a:r>
              <a:rPr lang="en-US" smtClean="0"/>
              <a:t>DA Oil Services</a:t>
            </a:r>
            <a:endParaRPr lang="en-US"/>
          </a:p>
        </p:txBody>
      </p:sp>
      <p:sp>
        <p:nvSpPr>
          <p:cNvPr id="6" name="Slide Number Placeholder 5"/>
          <p:cNvSpPr>
            <a:spLocks noGrp="1"/>
          </p:cNvSpPr>
          <p:nvPr>
            <p:ph type="sldNum" sz="quarter" idx="12"/>
          </p:nvPr>
        </p:nvSpPr>
        <p:spPr/>
        <p:txBody>
          <a:bodyPr/>
          <a:lstStyle/>
          <a:p>
            <a:fld id="{74A9C022-9EDF-48ED-A1AA-A1438C0939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157F38-BFDF-4B70-B9EB-BD8909468418}" type="datetime1">
              <a:rPr lang="en-US" smtClean="0"/>
              <a:pPr/>
              <a:t>1/21/2021</a:t>
            </a:fld>
            <a:endParaRPr lang="en-US"/>
          </a:p>
        </p:txBody>
      </p:sp>
      <p:sp>
        <p:nvSpPr>
          <p:cNvPr id="6" name="Footer Placeholder 5"/>
          <p:cNvSpPr>
            <a:spLocks noGrp="1"/>
          </p:cNvSpPr>
          <p:nvPr>
            <p:ph type="ftr" sz="quarter" idx="11"/>
          </p:nvPr>
        </p:nvSpPr>
        <p:spPr/>
        <p:txBody>
          <a:bodyPr/>
          <a:lstStyle/>
          <a:p>
            <a:r>
              <a:rPr lang="en-US" smtClean="0"/>
              <a:t>DA Oil Services</a:t>
            </a:r>
            <a:endParaRPr lang="en-US"/>
          </a:p>
        </p:txBody>
      </p:sp>
      <p:sp>
        <p:nvSpPr>
          <p:cNvPr id="7" name="Slide Number Placeholder 6"/>
          <p:cNvSpPr>
            <a:spLocks noGrp="1"/>
          </p:cNvSpPr>
          <p:nvPr>
            <p:ph type="sldNum" sz="quarter" idx="12"/>
          </p:nvPr>
        </p:nvSpPr>
        <p:spPr/>
        <p:txBody>
          <a:bodyPr/>
          <a:lstStyle/>
          <a:p>
            <a:fld id="{74A9C022-9EDF-48ED-A1AA-A1438C0939E7}"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A6EC0B-1A94-4825-BB03-176A3FAB0792}" type="datetime1">
              <a:rPr lang="en-US" smtClean="0"/>
              <a:pPr/>
              <a:t>1/21/2021</a:t>
            </a:fld>
            <a:endParaRPr lang="en-US"/>
          </a:p>
        </p:txBody>
      </p:sp>
      <p:sp>
        <p:nvSpPr>
          <p:cNvPr id="8" name="Footer Placeholder 7"/>
          <p:cNvSpPr>
            <a:spLocks noGrp="1"/>
          </p:cNvSpPr>
          <p:nvPr>
            <p:ph type="ftr" sz="quarter" idx="11"/>
          </p:nvPr>
        </p:nvSpPr>
        <p:spPr/>
        <p:txBody>
          <a:bodyPr/>
          <a:lstStyle/>
          <a:p>
            <a:r>
              <a:rPr lang="en-US" smtClean="0"/>
              <a:t>DA Oil Services</a:t>
            </a:r>
            <a:endParaRPr lang="en-US"/>
          </a:p>
        </p:txBody>
      </p:sp>
      <p:sp>
        <p:nvSpPr>
          <p:cNvPr id="9" name="Slide Number Placeholder 8"/>
          <p:cNvSpPr>
            <a:spLocks noGrp="1"/>
          </p:cNvSpPr>
          <p:nvPr>
            <p:ph type="sldNum" sz="quarter" idx="12"/>
          </p:nvPr>
        </p:nvSpPr>
        <p:spPr/>
        <p:txBody>
          <a:bodyPr/>
          <a:lstStyle/>
          <a:p>
            <a:fld id="{74A9C022-9EDF-48ED-A1AA-A1438C0939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3B6AA8-7EC9-4178-839B-C14FE726BBC3}" type="datetime1">
              <a:rPr lang="en-US" smtClean="0"/>
              <a:pPr/>
              <a:t>1/21/2021</a:t>
            </a:fld>
            <a:endParaRPr lang="en-US"/>
          </a:p>
        </p:txBody>
      </p:sp>
      <p:sp>
        <p:nvSpPr>
          <p:cNvPr id="4" name="Footer Placeholder 3"/>
          <p:cNvSpPr>
            <a:spLocks noGrp="1"/>
          </p:cNvSpPr>
          <p:nvPr>
            <p:ph type="ftr" sz="quarter" idx="11"/>
          </p:nvPr>
        </p:nvSpPr>
        <p:spPr/>
        <p:txBody>
          <a:bodyPr/>
          <a:lstStyle/>
          <a:p>
            <a:r>
              <a:rPr lang="en-US" smtClean="0"/>
              <a:t>DA Oil Services</a:t>
            </a:r>
            <a:endParaRPr lang="en-US"/>
          </a:p>
        </p:txBody>
      </p:sp>
      <p:sp>
        <p:nvSpPr>
          <p:cNvPr id="5" name="Slide Number Placeholder 4"/>
          <p:cNvSpPr>
            <a:spLocks noGrp="1"/>
          </p:cNvSpPr>
          <p:nvPr>
            <p:ph type="sldNum" sz="quarter" idx="12"/>
          </p:nvPr>
        </p:nvSpPr>
        <p:spPr/>
        <p:txBody>
          <a:bodyPr/>
          <a:lstStyle/>
          <a:p>
            <a:fld id="{74A9C022-9EDF-48ED-A1AA-A1438C0939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8483E-C8E3-4DF2-9D11-E4E8281351C4}" type="datetime1">
              <a:rPr lang="en-US" smtClean="0"/>
              <a:pPr/>
              <a:t>1/21/2021</a:t>
            </a:fld>
            <a:endParaRPr lang="en-US"/>
          </a:p>
        </p:txBody>
      </p:sp>
      <p:sp>
        <p:nvSpPr>
          <p:cNvPr id="3" name="Footer Placeholder 2"/>
          <p:cNvSpPr>
            <a:spLocks noGrp="1"/>
          </p:cNvSpPr>
          <p:nvPr>
            <p:ph type="ftr" sz="quarter" idx="11"/>
          </p:nvPr>
        </p:nvSpPr>
        <p:spPr/>
        <p:txBody>
          <a:bodyPr/>
          <a:lstStyle/>
          <a:p>
            <a:r>
              <a:rPr lang="en-US" smtClean="0"/>
              <a:t>DA Oil Services</a:t>
            </a:r>
            <a:endParaRPr lang="en-US"/>
          </a:p>
        </p:txBody>
      </p:sp>
      <p:sp>
        <p:nvSpPr>
          <p:cNvPr id="4" name="Slide Number Placeholder 3"/>
          <p:cNvSpPr>
            <a:spLocks noGrp="1"/>
          </p:cNvSpPr>
          <p:nvPr>
            <p:ph type="sldNum" sz="quarter" idx="12"/>
          </p:nvPr>
        </p:nvSpPr>
        <p:spPr/>
        <p:txBody>
          <a:bodyPr/>
          <a:lstStyle/>
          <a:p>
            <a:fld id="{74A9C022-9EDF-48ED-A1AA-A1438C0939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397C878-554F-4DF6-A006-3BF05C46A388}" type="datetime1">
              <a:rPr lang="en-US" smtClean="0"/>
              <a:pPr/>
              <a:t>1/21/2021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DA Oil Services</a:t>
            </a: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4A9C022-9EDF-48ED-A1AA-A1438C0939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8328D-2BF9-4814-8953-14DF0B8EBDA1}" type="datetime1">
              <a:rPr lang="en-US" smtClean="0"/>
              <a:pPr/>
              <a:t>1/21/2021</a:t>
            </a:fld>
            <a:endParaRPr lang="en-US"/>
          </a:p>
        </p:txBody>
      </p:sp>
      <p:sp>
        <p:nvSpPr>
          <p:cNvPr id="6" name="Footer Placeholder 5"/>
          <p:cNvSpPr>
            <a:spLocks noGrp="1"/>
          </p:cNvSpPr>
          <p:nvPr>
            <p:ph type="ftr" sz="quarter" idx="11"/>
          </p:nvPr>
        </p:nvSpPr>
        <p:spPr/>
        <p:txBody>
          <a:bodyPr/>
          <a:lstStyle/>
          <a:p>
            <a:r>
              <a:rPr lang="en-US" smtClean="0"/>
              <a:t>DA Oil Services</a:t>
            </a:r>
            <a:endParaRPr lang="en-US"/>
          </a:p>
        </p:txBody>
      </p:sp>
      <p:sp>
        <p:nvSpPr>
          <p:cNvPr id="7" name="Slide Number Placeholder 6"/>
          <p:cNvSpPr>
            <a:spLocks noGrp="1"/>
          </p:cNvSpPr>
          <p:nvPr>
            <p:ph type="sldNum" sz="quarter" idx="12"/>
          </p:nvPr>
        </p:nvSpPr>
        <p:spPr/>
        <p:txBody>
          <a:bodyPr/>
          <a:lstStyle/>
          <a:p>
            <a:fld id="{74A9C022-9EDF-48ED-A1AA-A1438C0939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04116843-5206-4713-B1BB-87B445F21190}" type="datetime1">
              <a:rPr lang="en-US" smtClean="0"/>
              <a:pPr/>
              <a:t>1/21/2021</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smtClean="0"/>
              <a:t>DA Oil Services</a:t>
            </a:r>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4A9C022-9EDF-48ED-A1AA-A1438C0939E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14.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4.jpeg"/><Relationship Id="rId3" Type="http://schemas.microsoft.com/office/2007/relationships/hdphoto" Target="../media/hdphoto2.wdp"/><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3.wdp"/><Relationship Id="rId7" Type="http://schemas.openxmlformats.org/officeDocument/2006/relationships/image" Target="../media/image41.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07/relationships/hdphoto" Target="../media/hdphoto4.wdp"/><Relationship Id="rId7" Type="http://schemas.openxmlformats.org/officeDocument/2006/relationships/image" Target="../media/image46.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14.jpeg"/><Relationship Id="rId4" Type="http://schemas.openxmlformats.org/officeDocument/2006/relationships/image" Target="../media/image43.png"/><Relationship Id="rId9" Type="http://schemas.openxmlformats.org/officeDocument/2006/relationships/image" Target="../media/image48.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5.wdp"/><Relationship Id="rId7" Type="http://schemas.openxmlformats.org/officeDocument/2006/relationships/image" Target="../media/image53.pn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3" Type="http://schemas.microsoft.com/office/2007/relationships/hdphoto" Target="../media/hdphoto6.wdp"/><Relationship Id="rId7" Type="http://schemas.openxmlformats.org/officeDocument/2006/relationships/image" Target="../media/image58.pn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14.jpeg"/><Relationship Id="rId4" Type="http://schemas.openxmlformats.org/officeDocument/2006/relationships/image" Target="../media/image55.png"/><Relationship Id="rId9" Type="http://schemas.openxmlformats.org/officeDocument/2006/relationships/image" Target="../media/image60.png"/></Relationships>
</file>

<file path=ppt/slides/_rels/slide8.xml.rels><?xml version="1.0" encoding="UTF-8" standalone="yes"?>
<Relationships xmlns="http://schemas.openxmlformats.org/package/2006/relationships"><Relationship Id="rId8" Type="http://schemas.openxmlformats.org/officeDocument/2006/relationships/image" Target="../media/image66.png"/><Relationship Id="rId3" Type="http://schemas.microsoft.com/office/2007/relationships/hdphoto" Target="../media/hdphoto7.wdp"/><Relationship Id="rId7" Type="http://schemas.openxmlformats.org/officeDocument/2006/relationships/image" Target="../media/image65.pn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6699" y="-121023"/>
            <a:ext cx="13058699" cy="70829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699" y="221480"/>
            <a:ext cx="3867151" cy="10287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4021" y="135032"/>
            <a:ext cx="3256451" cy="110103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699" y="1482211"/>
            <a:ext cx="3867151" cy="11620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971" y="1534598"/>
            <a:ext cx="3238500" cy="1057275"/>
          </a:xfrm>
          <a:prstGeom prst="rect">
            <a:avLst/>
          </a:prstGeom>
        </p:spPr>
      </p:pic>
      <p:sp>
        <p:nvSpPr>
          <p:cNvPr id="8" name="Oval 7"/>
          <p:cNvSpPr/>
          <p:nvPr/>
        </p:nvSpPr>
        <p:spPr>
          <a:xfrm>
            <a:off x="5065916" y="1640563"/>
            <a:ext cx="2530639" cy="9386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Supervisory support</a:t>
            </a:r>
            <a:endParaRPr lang="en-US" dirty="0">
              <a:solidFill>
                <a:schemeClr val="bg1"/>
              </a:solidFill>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699" y="2876292"/>
            <a:ext cx="3867151" cy="11811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83349" y="2814641"/>
            <a:ext cx="3277123" cy="1228725"/>
          </a:xfrm>
          <a:prstGeom prst="rect">
            <a:avLst/>
          </a:prstGeom>
        </p:spPr>
      </p:pic>
      <p:cxnSp>
        <p:nvCxnSpPr>
          <p:cNvPr id="14" name="Straight Arrow Connector 13"/>
          <p:cNvCxnSpPr>
            <a:stCxn id="4" idx="3"/>
            <a:endCxn id="8" idx="1"/>
          </p:cNvCxnSpPr>
          <p:nvPr/>
        </p:nvCxnSpPr>
        <p:spPr>
          <a:xfrm>
            <a:off x="4010840" y="735846"/>
            <a:ext cx="1425677" cy="104219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010841" y="2063235"/>
            <a:ext cx="1055075" cy="46654"/>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8" idx="7"/>
          </p:cNvCxnSpPr>
          <p:nvPr/>
        </p:nvCxnSpPr>
        <p:spPr>
          <a:xfrm flipH="1">
            <a:off x="7225949" y="735846"/>
            <a:ext cx="1457403" cy="104219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7596552" y="2063235"/>
            <a:ext cx="1086797" cy="46654"/>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8" idx="5"/>
          </p:cNvCxnSpPr>
          <p:nvPr/>
        </p:nvCxnSpPr>
        <p:spPr>
          <a:xfrm flipH="1" flipV="1">
            <a:off x="7225958" y="2441753"/>
            <a:ext cx="1425679" cy="980354"/>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9" idx="3"/>
          </p:cNvCxnSpPr>
          <p:nvPr/>
        </p:nvCxnSpPr>
        <p:spPr>
          <a:xfrm flipV="1">
            <a:off x="4010840" y="2441769"/>
            <a:ext cx="1425677" cy="1025089"/>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921673" y="3469502"/>
            <a:ext cx="2530639" cy="9386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Client Benefits</a:t>
            </a:r>
          </a:p>
        </p:txBody>
      </p:sp>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1245" y="6006134"/>
            <a:ext cx="2681257" cy="458377"/>
          </a:xfrm>
          <a:prstGeom prst="rect">
            <a:avLst/>
          </a:prstGeom>
        </p:spPr>
      </p:pic>
      <p:pic>
        <p:nvPicPr>
          <p:cNvPr id="49" name="Pictur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83897" y="6006134"/>
            <a:ext cx="2052931" cy="443199"/>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87143" y="6026863"/>
            <a:ext cx="2337768" cy="475553"/>
          </a:xfrm>
          <a:prstGeom prst="rect">
            <a:avLst/>
          </a:prstGeom>
        </p:spPr>
      </p:pic>
      <p:pic>
        <p:nvPicPr>
          <p:cNvPr id="51" name="Picture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89565" y="6072997"/>
            <a:ext cx="2009211" cy="383283"/>
          </a:xfrm>
          <a:prstGeom prst="rect">
            <a:avLst/>
          </a:prstGeom>
        </p:spPr>
      </p:pic>
      <p:cxnSp>
        <p:nvCxnSpPr>
          <p:cNvPr id="53" name="Straight Arrow Connector 52"/>
          <p:cNvCxnSpPr/>
          <p:nvPr/>
        </p:nvCxnSpPr>
        <p:spPr>
          <a:xfrm flipH="1">
            <a:off x="1277267" y="3938844"/>
            <a:ext cx="3644407" cy="2056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6" idx="3"/>
          </p:cNvCxnSpPr>
          <p:nvPr/>
        </p:nvCxnSpPr>
        <p:spPr>
          <a:xfrm flipH="1">
            <a:off x="3690617" y="4270692"/>
            <a:ext cx="1601651" cy="1704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16572" y="5975562"/>
            <a:ext cx="2815397" cy="587955"/>
          </a:xfrm>
          <a:prstGeom prst="rect">
            <a:avLst/>
          </a:prstGeom>
        </p:spPr>
      </p:pic>
      <p:cxnSp>
        <p:nvCxnSpPr>
          <p:cNvPr id="60" name="Straight Arrow Connector 59"/>
          <p:cNvCxnSpPr>
            <a:stCxn id="46" idx="4"/>
          </p:cNvCxnSpPr>
          <p:nvPr/>
        </p:nvCxnSpPr>
        <p:spPr>
          <a:xfrm flipH="1">
            <a:off x="6127804" y="4408154"/>
            <a:ext cx="59181" cy="1567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6" idx="5"/>
          </p:cNvCxnSpPr>
          <p:nvPr/>
        </p:nvCxnSpPr>
        <p:spPr>
          <a:xfrm>
            <a:off x="7081707" y="4270692"/>
            <a:ext cx="944703" cy="1704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452303" y="4057392"/>
            <a:ext cx="3070556" cy="191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4038600" y="6423601"/>
            <a:ext cx="4114800" cy="365125"/>
          </a:xfrm>
        </p:spPr>
        <p:txBody>
          <a:bodyPr/>
          <a:lstStyle/>
          <a:p>
            <a:r>
              <a:rPr lang="en-US" b="1" dirty="0" smtClean="0">
                <a:solidFill>
                  <a:schemeClr val="bg1"/>
                </a:solidFill>
              </a:rPr>
              <a:t>DA Oil Services</a:t>
            </a:r>
            <a:endParaRPr lang="en-US" b="1" dirty="0">
              <a:solidFill>
                <a:schemeClr val="bg1"/>
              </a:solidFill>
            </a:endParaRPr>
          </a:p>
        </p:txBody>
      </p:sp>
      <p:pic>
        <p:nvPicPr>
          <p:cNvPr id="28" name="Picture 27" descr="WhatsApp Image 2021-01-19 at 16.18.18.jpeg"/>
          <p:cNvPicPr>
            <a:picLocks noChangeAspect="1"/>
          </p:cNvPicPr>
          <p:nvPr/>
        </p:nvPicPr>
        <p:blipFill>
          <a:blip r:embed="rId14" cstate="print"/>
          <a:stretch>
            <a:fillRect/>
          </a:stretch>
        </p:blipFill>
        <p:spPr>
          <a:xfrm>
            <a:off x="5548032" y="16"/>
            <a:ext cx="1229285" cy="801767"/>
          </a:xfrm>
          <a:prstGeom prst="rect">
            <a:avLst/>
          </a:prstGeom>
        </p:spPr>
      </p:pic>
    </p:spTree>
    <p:extLst>
      <p:ext uri="{BB962C8B-B14F-4D97-AF65-F5344CB8AC3E}">
        <p14:creationId xmlns:p14="http://schemas.microsoft.com/office/powerpoint/2010/main" val="508027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6815" y="333472"/>
            <a:ext cx="2140772" cy="111879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People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5211" y="555816"/>
            <a:ext cx="3270735" cy="81039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929" y="545220"/>
            <a:ext cx="3298507" cy="7564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7389" y="577508"/>
            <a:ext cx="2941731" cy="756445"/>
          </a:xfrm>
          <a:prstGeom prst="rect">
            <a:avLst/>
          </a:prstGeom>
        </p:spPr>
      </p:pic>
      <p:cxnSp>
        <p:nvCxnSpPr>
          <p:cNvPr id="7" name="Straight Arrow Connector 6"/>
          <p:cNvCxnSpPr>
            <a:stCxn id="2" idx="6"/>
            <a:endCxn id="4" idx="1"/>
          </p:cNvCxnSpPr>
          <p:nvPr/>
        </p:nvCxnSpPr>
        <p:spPr>
          <a:xfrm>
            <a:off x="2237587" y="892870"/>
            <a:ext cx="157342" cy="30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0189" y="3799232"/>
            <a:ext cx="2140772" cy="111879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Processes</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8759" y="4029554"/>
            <a:ext cx="3122716" cy="70162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0482" y="4094102"/>
            <a:ext cx="3216593" cy="667035"/>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8217" y="4087556"/>
            <a:ext cx="2944859" cy="714187"/>
          </a:xfrm>
          <a:prstGeom prst="rect">
            <a:avLst/>
          </a:prstGeom>
        </p:spPr>
      </p:pic>
      <p:cxnSp>
        <p:nvCxnSpPr>
          <p:cNvPr id="15" name="Straight Arrow Connector 14"/>
          <p:cNvCxnSpPr>
            <a:stCxn id="10" idx="6"/>
            <a:endCxn id="11" idx="1"/>
          </p:cNvCxnSpPr>
          <p:nvPr/>
        </p:nvCxnSpPr>
        <p:spPr>
          <a:xfrm>
            <a:off x="2190961" y="4358630"/>
            <a:ext cx="197798" cy="21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Up-Down Arrow 15"/>
          <p:cNvSpPr/>
          <p:nvPr/>
        </p:nvSpPr>
        <p:spPr>
          <a:xfrm>
            <a:off x="1075775" y="1516816"/>
            <a:ext cx="98599" cy="21963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16"/>
          <p:cNvSpPr>
            <a:spLocks noGrp="1"/>
          </p:cNvSpPr>
          <p:nvPr>
            <p:ph type="ftr" sz="quarter" idx="11"/>
          </p:nvPr>
        </p:nvSpPr>
        <p:spPr/>
        <p:txBody>
          <a:bodyPr/>
          <a:lstStyle/>
          <a:p>
            <a:r>
              <a:rPr lang="en-US" sz="1400" b="1" dirty="0" smtClean="0">
                <a:solidFill>
                  <a:schemeClr val="bg1"/>
                </a:solidFill>
              </a:rPr>
              <a:t>DA Oil Services</a:t>
            </a:r>
            <a:endParaRPr lang="en-US" sz="1400" b="1" dirty="0">
              <a:solidFill>
                <a:schemeClr val="bg1"/>
              </a:solidFill>
            </a:endParaRPr>
          </a:p>
        </p:txBody>
      </p:sp>
      <p:pic>
        <p:nvPicPr>
          <p:cNvPr id="14" name="Picture 13" descr="70.PNG"/>
          <p:cNvPicPr>
            <a:picLocks noChangeAspect="1"/>
          </p:cNvPicPr>
          <p:nvPr/>
        </p:nvPicPr>
        <p:blipFill>
          <a:blip r:embed="rId8" cstate="print"/>
          <a:stretch>
            <a:fillRect/>
          </a:stretch>
        </p:blipFill>
        <p:spPr>
          <a:xfrm>
            <a:off x="2460815" y="1596465"/>
            <a:ext cx="9318812" cy="2346543"/>
          </a:xfrm>
          <a:prstGeom prst="rect">
            <a:avLst/>
          </a:prstGeom>
        </p:spPr>
      </p:pic>
      <p:pic>
        <p:nvPicPr>
          <p:cNvPr id="18" name="Picture 17" descr="WhatsApp Image 2021-01-19 at 16.18.18.jpeg"/>
          <p:cNvPicPr>
            <a:picLocks noChangeAspect="1"/>
          </p:cNvPicPr>
          <p:nvPr/>
        </p:nvPicPr>
        <p:blipFill>
          <a:blip r:embed="rId9" cstate="print"/>
          <a:stretch>
            <a:fillRect/>
          </a:stretch>
        </p:blipFill>
        <p:spPr>
          <a:xfrm>
            <a:off x="505932" y="2081607"/>
            <a:ext cx="1229285" cy="801767"/>
          </a:xfrm>
          <a:prstGeom prst="rect">
            <a:avLst/>
          </a:prstGeom>
        </p:spPr>
      </p:pic>
    </p:spTree>
    <p:extLst>
      <p:ext uri="{BB962C8B-B14F-4D97-AF65-F5344CB8AC3E}">
        <p14:creationId xmlns:p14="http://schemas.microsoft.com/office/powerpoint/2010/main" val="3738168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solidFill>
                  <a:schemeClr val="bg1"/>
                </a:solidFill>
              </a:rPr>
              <a:t>DA Oil Services</a:t>
            </a:r>
            <a:endParaRPr lang="en-US" b="1" dirty="0">
              <a:solidFill>
                <a:schemeClr val="bg1"/>
              </a:solidFill>
            </a:endParaRPr>
          </a:p>
        </p:txBody>
      </p:sp>
      <p:sp>
        <p:nvSpPr>
          <p:cNvPr id="3" name="Oval 2"/>
          <p:cNvSpPr/>
          <p:nvPr/>
        </p:nvSpPr>
        <p:spPr>
          <a:xfrm>
            <a:off x="2017060" y="26894"/>
            <a:ext cx="8001000" cy="12909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b="1" dirty="0" smtClean="0">
                <a:solidFill>
                  <a:schemeClr val="bg1"/>
                </a:solidFill>
              </a:rPr>
              <a:t>Oil Industry Public Seminars &amp; Virtual, Instructor-Led Training</a:t>
            </a:r>
            <a:endParaRPr lang="en-US" b="1" dirty="0">
              <a:solidFill>
                <a:schemeClr val="bg1"/>
              </a:solidFill>
            </a:endParaRPr>
          </a:p>
        </p:txBody>
      </p:sp>
      <p:sp>
        <p:nvSpPr>
          <p:cNvPr id="4" name="Rectangle 3"/>
          <p:cNvSpPr/>
          <p:nvPr/>
        </p:nvSpPr>
        <p:spPr>
          <a:xfrm>
            <a:off x="484096" y="1385064"/>
            <a:ext cx="11470341" cy="14791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DA also offers two-day public seminars and virtual, instructor-led courses. Each two-day seminar focuses on discussions, activities, and real-world examples to provide all participants with the knowledge they need to perform their tasks safely and efficiently.</a:t>
            </a:r>
            <a:br>
              <a:rPr lang="en-US" sz="1600" b="1" dirty="0" smtClean="0">
                <a:solidFill>
                  <a:schemeClr val="bg1"/>
                </a:solidFill>
              </a:rPr>
            </a:br>
            <a:r>
              <a:rPr lang="en-US" sz="1600" b="1" dirty="0" smtClean="0">
                <a:solidFill>
                  <a:schemeClr val="bg1"/>
                </a:solidFill>
              </a:rPr>
              <a:t>DA’s virtual, instructor-led option provides your employees with the opportunity to connect to a live classroom seminar remotely via web link with an on-site experience and the convenience of remote access</a:t>
            </a:r>
            <a:endParaRPr lang="en-US" sz="1600" dirty="0">
              <a:solidFill>
                <a:schemeClr val="bg1"/>
              </a:solidFill>
            </a:endParaRPr>
          </a:p>
        </p:txBody>
      </p:sp>
      <p:sp>
        <p:nvSpPr>
          <p:cNvPr id="5" name="Rectangle 4"/>
          <p:cNvSpPr/>
          <p:nvPr/>
        </p:nvSpPr>
        <p:spPr>
          <a:xfrm>
            <a:off x="488579" y="2895600"/>
            <a:ext cx="11470341" cy="14791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1"/>
                </a:solidFill>
              </a:rPr>
              <a:t>DA's Workforce Management Consultants can help develop customized:</a:t>
            </a:r>
          </a:p>
          <a:p>
            <a:r>
              <a:rPr lang="en-US" sz="1600" b="1" dirty="0" smtClean="0">
                <a:solidFill>
                  <a:schemeClr val="bg1"/>
                </a:solidFill>
              </a:rPr>
              <a:t>Program Audits                        Incumbent Gap Analysis (Knowledge and/or Skills)</a:t>
            </a:r>
          </a:p>
          <a:p>
            <a:r>
              <a:rPr lang="en-US" sz="1600" b="1" dirty="0" smtClean="0">
                <a:solidFill>
                  <a:schemeClr val="bg1"/>
                </a:solidFill>
              </a:rPr>
              <a:t>Job Task Analysis                       Documentation Services</a:t>
            </a:r>
          </a:p>
          <a:p>
            <a:r>
              <a:rPr lang="en-US" sz="1600" b="1" dirty="0" smtClean="0">
                <a:solidFill>
                  <a:schemeClr val="bg1"/>
                </a:solidFill>
              </a:rPr>
              <a:t>On-Site Classroom Instruction                       Operations, Maintenance, Safety, and Administrative Procedure Development</a:t>
            </a:r>
          </a:p>
          <a:p>
            <a:endParaRPr lang="en-US" sz="1600" b="1" dirty="0">
              <a:solidFill>
                <a:schemeClr val="bg1"/>
              </a:solidFill>
            </a:endParaRPr>
          </a:p>
        </p:txBody>
      </p:sp>
      <p:cxnSp>
        <p:nvCxnSpPr>
          <p:cNvPr id="9" name="Straight Arrow Connector 8"/>
          <p:cNvCxnSpPr/>
          <p:nvPr/>
        </p:nvCxnSpPr>
        <p:spPr>
          <a:xfrm>
            <a:off x="1949834" y="3402106"/>
            <a:ext cx="92784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61893" y="3635188"/>
            <a:ext cx="92784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10756" y="3904128"/>
            <a:ext cx="92784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9612" y="4424083"/>
            <a:ext cx="11470341" cy="18960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600" b="1" dirty="0" smtClean="0">
                <a:solidFill>
                  <a:schemeClr val="bg1"/>
                </a:solidFill>
              </a:rPr>
              <a:t>Oil and Gas Performance and Compliance Management Solutions</a:t>
            </a:r>
          </a:p>
          <a:p>
            <a:pPr fontAlgn="base"/>
            <a:r>
              <a:rPr lang="en-US" sz="1600" b="1" dirty="0" smtClean="0">
                <a:solidFill>
                  <a:schemeClr val="bg1"/>
                </a:solidFill>
              </a:rPr>
              <a:t>Our EHS Workforce Management Solutions are designed to help you manage your oil and gas facility operations and EHS challenges. Our software systems are designed to either perform individually or together as a complete system – freeing up valuable resources needed for analysis, tracking, and compliance while streamlining your recordkeeping.</a:t>
            </a:r>
          </a:p>
          <a:p>
            <a:pPr fontAlgn="base"/>
            <a:r>
              <a:rPr lang="en-US" sz="1600" b="1" dirty="0" smtClean="0">
                <a:solidFill>
                  <a:schemeClr val="bg1"/>
                </a:solidFill>
              </a:rPr>
              <a:t> Remain compliant with industry standards and regulations                      Simplify your worker safety management</a:t>
            </a:r>
          </a:p>
          <a:p>
            <a:pPr fontAlgn="base"/>
            <a:r>
              <a:rPr lang="en-US" sz="1600" b="1" dirty="0" smtClean="0">
                <a:solidFill>
                  <a:schemeClr val="bg1"/>
                </a:solidFill>
              </a:rPr>
              <a:t> Streamline incident reports                        Easily track skills and safety training and verifications</a:t>
            </a:r>
          </a:p>
        </p:txBody>
      </p:sp>
      <p:cxnSp>
        <p:nvCxnSpPr>
          <p:cNvPr id="14" name="Straight Arrow Connector 13"/>
          <p:cNvCxnSpPr/>
          <p:nvPr/>
        </p:nvCxnSpPr>
        <p:spPr>
          <a:xfrm>
            <a:off x="5549149" y="5764298"/>
            <a:ext cx="92784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67327" y="5992906"/>
            <a:ext cx="92784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12" descr="WhatsApp Image 2021-01-19 at 16.18.18.jpeg"/>
          <p:cNvPicPr>
            <a:picLocks noChangeAspect="1"/>
          </p:cNvPicPr>
          <p:nvPr/>
        </p:nvPicPr>
        <p:blipFill>
          <a:blip r:embed="rId2" cstate="print"/>
          <a:stretch>
            <a:fillRect/>
          </a:stretch>
        </p:blipFill>
        <p:spPr>
          <a:xfrm>
            <a:off x="10765492" y="215169"/>
            <a:ext cx="1229285" cy="80176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3368" y="376518"/>
            <a:ext cx="4916237" cy="11940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End-to-End </a:t>
            </a:r>
            <a:r>
              <a:rPr lang="en-US" sz="2800" dirty="0" smtClean="0">
                <a:solidFill>
                  <a:schemeClr val="bg1"/>
                </a:solidFill>
              </a:rPr>
              <a:t>Solutions</a:t>
            </a:r>
            <a:endParaRPr lang="en-US" sz="28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287" y="2224413"/>
            <a:ext cx="3197608" cy="42827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8972" y="2224413"/>
            <a:ext cx="3393000" cy="42827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0011" y="2224429"/>
            <a:ext cx="3324887" cy="4305479"/>
          </a:xfrm>
          <a:prstGeom prst="rect">
            <a:avLst/>
          </a:prstGeom>
        </p:spPr>
      </p:pic>
      <p:cxnSp>
        <p:nvCxnSpPr>
          <p:cNvPr id="9" name="Straight Arrow Connector 8"/>
          <p:cNvCxnSpPr>
            <a:stCxn id="2" idx="2"/>
            <a:endCxn id="4" idx="0"/>
          </p:cNvCxnSpPr>
          <p:nvPr/>
        </p:nvCxnSpPr>
        <p:spPr>
          <a:xfrm flipH="1">
            <a:off x="2034095" y="1570616"/>
            <a:ext cx="3737393" cy="653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2"/>
            <a:endCxn id="7" idx="0"/>
          </p:cNvCxnSpPr>
          <p:nvPr/>
        </p:nvCxnSpPr>
        <p:spPr>
          <a:xfrm>
            <a:off x="5771494" y="1570616"/>
            <a:ext cx="10961" cy="653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2"/>
            <a:endCxn id="6" idx="0"/>
          </p:cNvCxnSpPr>
          <p:nvPr/>
        </p:nvCxnSpPr>
        <p:spPr>
          <a:xfrm>
            <a:off x="5771487" y="1570616"/>
            <a:ext cx="4123988" cy="653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Footer Placeholder 13"/>
          <p:cNvSpPr>
            <a:spLocks noGrp="1"/>
          </p:cNvSpPr>
          <p:nvPr>
            <p:ph type="ftr" sz="quarter" idx="11"/>
          </p:nvPr>
        </p:nvSpPr>
        <p:spPr>
          <a:xfrm>
            <a:off x="4038600" y="6450495"/>
            <a:ext cx="4114800" cy="365125"/>
          </a:xfrm>
        </p:spPr>
        <p:txBody>
          <a:bodyPr/>
          <a:lstStyle/>
          <a:p>
            <a:r>
              <a:rPr lang="en-US" b="1" dirty="0" smtClean="0">
                <a:solidFill>
                  <a:schemeClr val="bg1"/>
                </a:solidFill>
              </a:rPr>
              <a:t>DA Oil Services</a:t>
            </a:r>
            <a:endParaRPr lang="en-US" b="1" dirty="0">
              <a:solidFill>
                <a:schemeClr val="bg1"/>
              </a:solidFill>
            </a:endParaRPr>
          </a:p>
        </p:txBody>
      </p:sp>
      <p:pic>
        <p:nvPicPr>
          <p:cNvPr id="10" name="Picture 9" descr="WhatsApp Image 2021-01-19 at 16.18.18.jpeg"/>
          <p:cNvPicPr>
            <a:picLocks noChangeAspect="1"/>
          </p:cNvPicPr>
          <p:nvPr/>
        </p:nvPicPr>
        <p:blipFill>
          <a:blip r:embed="rId5" cstate="print"/>
          <a:stretch>
            <a:fillRect/>
          </a:stretch>
        </p:blipFill>
        <p:spPr>
          <a:xfrm>
            <a:off x="10617576" y="188275"/>
            <a:ext cx="1229285" cy="801767"/>
          </a:xfrm>
          <a:prstGeom prst="rect">
            <a:avLst/>
          </a:prstGeom>
        </p:spPr>
      </p:pic>
    </p:spTree>
    <p:extLst>
      <p:ext uri="{BB962C8B-B14F-4D97-AF65-F5344CB8AC3E}">
        <p14:creationId xmlns:p14="http://schemas.microsoft.com/office/powerpoint/2010/main" val="504506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artisticPencilSketch/>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305175" y="541539"/>
            <a:ext cx="5581650" cy="3257550"/>
          </a:xfrm>
          <a:prstGeom prst="rect">
            <a:avLst/>
          </a:prstGeom>
          <a:scene3d>
            <a:camera prst="orthographicFront"/>
            <a:lightRig rig="threePt" dir="t"/>
          </a:scene3d>
          <a:sp3d>
            <a:bevelB prst="relaxedInset"/>
          </a:sp3d>
        </p:spPr>
      </p:pic>
      <p:sp>
        <p:nvSpPr>
          <p:cNvPr id="2" name="Oval 1"/>
          <p:cNvSpPr/>
          <p:nvPr/>
        </p:nvSpPr>
        <p:spPr>
          <a:xfrm>
            <a:off x="4717236" y="1600749"/>
            <a:ext cx="2786231" cy="914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Operations &amp; Maintenance</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23" y="138637"/>
            <a:ext cx="3601880" cy="103757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4845" y="109323"/>
            <a:ext cx="3322608" cy="124097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263" y="1472373"/>
            <a:ext cx="3558849" cy="1216419"/>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4845" y="1633816"/>
            <a:ext cx="3322608" cy="1089754"/>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255" y="2884123"/>
            <a:ext cx="3558848" cy="1089754"/>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04845" y="2847584"/>
            <a:ext cx="3314987" cy="1265030"/>
          </a:xfrm>
          <a:prstGeom prst="rect">
            <a:avLst/>
          </a:prstGeom>
        </p:spPr>
      </p:pic>
      <p:cxnSp>
        <p:nvCxnSpPr>
          <p:cNvPr id="10" name="Straight Arrow Connector 9"/>
          <p:cNvCxnSpPr>
            <a:stCxn id="4" idx="1"/>
            <a:endCxn id="2" idx="7"/>
          </p:cNvCxnSpPr>
          <p:nvPr/>
        </p:nvCxnSpPr>
        <p:spPr>
          <a:xfrm flipH="1">
            <a:off x="7095427" y="729810"/>
            <a:ext cx="1709420" cy="1004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a:endCxn id="2" idx="1"/>
          </p:cNvCxnSpPr>
          <p:nvPr/>
        </p:nvCxnSpPr>
        <p:spPr>
          <a:xfrm>
            <a:off x="3715114" y="657426"/>
            <a:ext cx="1410159" cy="1077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a:endCxn id="2" idx="2"/>
          </p:cNvCxnSpPr>
          <p:nvPr/>
        </p:nvCxnSpPr>
        <p:spPr>
          <a:xfrm flipV="1">
            <a:off x="3715111" y="2057949"/>
            <a:ext cx="1002127" cy="226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1"/>
          </p:cNvCxnSpPr>
          <p:nvPr/>
        </p:nvCxnSpPr>
        <p:spPr>
          <a:xfrm flipH="1" flipV="1">
            <a:off x="7503458" y="2080579"/>
            <a:ext cx="1301387" cy="981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2" idx="3"/>
          </p:cNvCxnSpPr>
          <p:nvPr/>
        </p:nvCxnSpPr>
        <p:spPr>
          <a:xfrm flipV="1">
            <a:off x="3715103" y="2381238"/>
            <a:ext cx="1410160" cy="1047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1"/>
            <a:endCxn id="2" idx="5"/>
          </p:cNvCxnSpPr>
          <p:nvPr/>
        </p:nvCxnSpPr>
        <p:spPr>
          <a:xfrm flipH="1" flipV="1">
            <a:off x="7095427" y="2381254"/>
            <a:ext cx="1709420" cy="10988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717236" y="3198214"/>
            <a:ext cx="2786231" cy="914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Client Benefits</a:t>
            </a: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9094" y="5578634"/>
            <a:ext cx="2646383" cy="601641"/>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07743" y="5619648"/>
            <a:ext cx="2506527" cy="533724"/>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78818" y="5636116"/>
            <a:ext cx="2183655" cy="575947"/>
          </a:xfrm>
          <a:prstGeom prst="rect">
            <a:avLst/>
          </a:prstGeom>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16253" y="5646956"/>
            <a:ext cx="2280779" cy="568042"/>
          </a:xfrm>
          <a:prstGeom prst="rect">
            <a:avLst/>
          </a:prstGeom>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07791" y="5679247"/>
            <a:ext cx="2169012" cy="504421"/>
          </a:xfrm>
          <a:prstGeom prst="rect">
            <a:avLst/>
          </a:prstGeom>
        </p:spPr>
      </p:pic>
      <p:cxnSp>
        <p:nvCxnSpPr>
          <p:cNvPr id="31" name="Straight Arrow Connector 30"/>
          <p:cNvCxnSpPr>
            <a:stCxn id="22" idx="2"/>
            <a:endCxn id="23" idx="0"/>
          </p:cNvCxnSpPr>
          <p:nvPr/>
        </p:nvCxnSpPr>
        <p:spPr>
          <a:xfrm flipH="1">
            <a:off x="1452275" y="3655414"/>
            <a:ext cx="3264952" cy="1923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2" idx="3"/>
            <a:endCxn id="24" idx="0"/>
          </p:cNvCxnSpPr>
          <p:nvPr/>
        </p:nvCxnSpPr>
        <p:spPr>
          <a:xfrm flipH="1">
            <a:off x="4061006" y="3978719"/>
            <a:ext cx="1064265" cy="1640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4"/>
            <a:endCxn id="25" idx="0"/>
          </p:cNvCxnSpPr>
          <p:nvPr/>
        </p:nvCxnSpPr>
        <p:spPr>
          <a:xfrm>
            <a:off x="6110343" y="4112614"/>
            <a:ext cx="360292" cy="1523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2" idx="5"/>
            <a:endCxn id="26" idx="0"/>
          </p:cNvCxnSpPr>
          <p:nvPr/>
        </p:nvCxnSpPr>
        <p:spPr>
          <a:xfrm>
            <a:off x="7095425" y="3978719"/>
            <a:ext cx="1661219" cy="16682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2" idx="6"/>
            <a:endCxn id="27" idx="0"/>
          </p:cNvCxnSpPr>
          <p:nvPr/>
        </p:nvCxnSpPr>
        <p:spPr>
          <a:xfrm>
            <a:off x="7503460" y="3655430"/>
            <a:ext cx="3488837" cy="2023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Footer Placeholder 41"/>
          <p:cNvSpPr>
            <a:spLocks noGrp="1"/>
          </p:cNvSpPr>
          <p:nvPr>
            <p:ph type="ftr" sz="quarter" idx="11"/>
          </p:nvPr>
        </p:nvSpPr>
        <p:spPr/>
        <p:txBody>
          <a:bodyPr/>
          <a:lstStyle/>
          <a:p>
            <a:r>
              <a:rPr lang="en-US" b="1" dirty="0" smtClean="0">
                <a:solidFill>
                  <a:schemeClr val="bg1"/>
                </a:solidFill>
              </a:rPr>
              <a:t>DA Oil Services</a:t>
            </a:r>
            <a:endParaRPr lang="en-US" b="1" dirty="0">
              <a:solidFill>
                <a:schemeClr val="bg1"/>
              </a:solidFill>
            </a:endParaRPr>
          </a:p>
        </p:txBody>
      </p:sp>
      <p:pic>
        <p:nvPicPr>
          <p:cNvPr id="28" name="Picture 27" descr="WhatsApp Image 2021-01-19 at 16.18.18.jpeg"/>
          <p:cNvPicPr>
            <a:picLocks noChangeAspect="1"/>
          </p:cNvPicPr>
          <p:nvPr/>
        </p:nvPicPr>
        <p:blipFill>
          <a:blip r:embed="rId15" cstate="print"/>
          <a:stretch>
            <a:fillRect/>
          </a:stretch>
        </p:blipFill>
        <p:spPr>
          <a:xfrm>
            <a:off x="5588376" y="161381"/>
            <a:ext cx="1229285" cy="801767"/>
          </a:xfrm>
          <a:prstGeom prst="rect">
            <a:avLst/>
          </a:prstGeom>
        </p:spPr>
      </p:pic>
    </p:spTree>
    <p:extLst>
      <p:ext uri="{BB962C8B-B14F-4D97-AF65-F5344CB8AC3E}">
        <p14:creationId xmlns:p14="http://schemas.microsoft.com/office/powerpoint/2010/main" val="2977235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26058" y="1860383"/>
            <a:ext cx="3163701" cy="2174726"/>
          </a:xfrm>
          <a:prstGeom prst="rect">
            <a:avLst/>
          </a:prstGeom>
          <a:scene3d>
            <a:camera prst="orthographicFront"/>
            <a:lightRig rig="threePt" dir="t"/>
          </a:scene3d>
          <a:sp3d prstMaterial="dkEdge"/>
        </p:spPr>
      </p:pic>
      <p:sp>
        <p:nvSpPr>
          <p:cNvPr id="2" name="Oval 1"/>
          <p:cNvSpPr/>
          <p:nvPr/>
        </p:nvSpPr>
        <p:spPr>
          <a:xfrm>
            <a:off x="4173978" y="457201"/>
            <a:ext cx="3065929" cy="89288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Technical Solutions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113" y="581720"/>
            <a:ext cx="2100995" cy="153672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1371" y="1607232"/>
            <a:ext cx="1773076" cy="166539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3519" y="581736"/>
            <a:ext cx="2211708" cy="1607937"/>
          </a:xfrm>
          <a:prstGeom prst="rect">
            <a:avLst/>
          </a:prstGeom>
        </p:spPr>
      </p:pic>
      <p:cxnSp>
        <p:nvCxnSpPr>
          <p:cNvPr id="7" name="Straight Arrow Connector 6"/>
          <p:cNvCxnSpPr>
            <a:stCxn id="2" idx="2"/>
            <a:endCxn id="3" idx="3"/>
          </p:cNvCxnSpPr>
          <p:nvPr/>
        </p:nvCxnSpPr>
        <p:spPr>
          <a:xfrm flipH="1">
            <a:off x="2614111" y="903642"/>
            <a:ext cx="1559860" cy="4464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6"/>
            <a:endCxn id="5" idx="1"/>
          </p:cNvCxnSpPr>
          <p:nvPr/>
        </p:nvCxnSpPr>
        <p:spPr>
          <a:xfrm>
            <a:off x="7239897" y="903658"/>
            <a:ext cx="1413619" cy="482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4"/>
            <a:endCxn id="4" idx="0"/>
          </p:cNvCxnSpPr>
          <p:nvPr/>
        </p:nvCxnSpPr>
        <p:spPr>
          <a:xfrm>
            <a:off x="5706936" y="1350084"/>
            <a:ext cx="973" cy="257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367614" y="3904365"/>
            <a:ext cx="3065929" cy="89288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Sub-surface modelling &amp; Well Engineering</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4111" y="5582203"/>
            <a:ext cx="2581756" cy="805121"/>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8870" y="5678817"/>
            <a:ext cx="2544183" cy="70850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80255" y="3473771"/>
            <a:ext cx="2163092" cy="713874"/>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7052" y="3272621"/>
            <a:ext cx="2367056" cy="687037"/>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53526" y="4628985"/>
            <a:ext cx="2608593" cy="606525"/>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789" y="4478679"/>
            <a:ext cx="2753515" cy="907104"/>
          </a:xfrm>
          <a:prstGeom prst="rect">
            <a:avLst/>
          </a:prstGeom>
        </p:spPr>
      </p:pic>
      <p:cxnSp>
        <p:nvCxnSpPr>
          <p:cNvPr id="21" name="Straight Arrow Connector 20"/>
          <p:cNvCxnSpPr>
            <a:stCxn id="12" idx="1"/>
            <a:endCxn id="17" idx="3"/>
          </p:cNvCxnSpPr>
          <p:nvPr/>
        </p:nvCxnSpPr>
        <p:spPr>
          <a:xfrm flipH="1" flipV="1">
            <a:off x="2614109" y="3616134"/>
            <a:ext cx="2202491" cy="418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a:endCxn id="19" idx="3"/>
          </p:cNvCxnSpPr>
          <p:nvPr/>
        </p:nvCxnSpPr>
        <p:spPr>
          <a:xfrm flipH="1">
            <a:off x="3320311" y="4350808"/>
            <a:ext cx="1047303" cy="5814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13" idx="0"/>
          </p:cNvCxnSpPr>
          <p:nvPr/>
        </p:nvCxnSpPr>
        <p:spPr>
          <a:xfrm flipH="1">
            <a:off x="3904988" y="4666490"/>
            <a:ext cx="911613" cy="915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5"/>
            <a:endCxn id="14" idx="0"/>
          </p:cNvCxnSpPr>
          <p:nvPr/>
        </p:nvCxnSpPr>
        <p:spPr>
          <a:xfrm>
            <a:off x="6984540" y="4666490"/>
            <a:ext cx="1076413" cy="1012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18" idx="1"/>
          </p:cNvCxnSpPr>
          <p:nvPr/>
        </p:nvCxnSpPr>
        <p:spPr>
          <a:xfrm>
            <a:off x="7433543" y="4350792"/>
            <a:ext cx="1219983" cy="581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7"/>
            <a:endCxn id="15" idx="1"/>
          </p:cNvCxnSpPr>
          <p:nvPr/>
        </p:nvCxnSpPr>
        <p:spPr>
          <a:xfrm flipV="1">
            <a:off x="6984541" y="3830709"/>
            <a:ext cx="2395715" cy="204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Footer Placeholder 32"/>
          <p:cNvSpPr>
            <a:spLocks noGrp="1"/>
          </p:cNvSpPr>
          <p:nvPr>
            <p:ph type="ftr" sz="quarter" idx="11"/>
          </p:nvPr>
        </p:nvSpPr>
        <p:spPr/>
        <p:txBody>
          <a:bodyPr/>
          <a:lstStyle/>
          <a:p>
            <a:r>
              <a:rPr lang="en-US" b="1" dirty="0" smtClean="0">
                <a:solidFill>
                  <a:schemeClr val="bg1"/>
                </a:solidFill>
              </a:rPr>
              <a:t>DA Oil Services</a:t>
            </a:r>
            <a:endParaRPr lang="en-US" b="1" dirty="0">
              <a:solidFill>
                <a:schemeClr val="bg1"/>
              </a:solidFill>
            </a:endParaRPr>
          </a:p>
        </p:txBody>
      </p:sp>
      <p:pic>
        <p:nvPicPr>
          <p:cNvPr id="24" name="Picture 23" descr="WhatsApp Image 2021-01-19 at 16.18.18.jpeg"/>
          <p:cNvPicPr>
            <a:picLocks noChangeAspect="1"/>
          </p:cNvPicPr>
          <p:nvPr/>
        </p:nvPicPr>
        <p:blipFill>
          <a:blip r:embed="rId13" cstate="print"/>
          <a:stretch>
            <a:fillRect/>
          </a:stretch>
        </p:blipFill>
        <p:spPr>
          <a:xfrm>
            <a:off x="10908928" y="161381"/>
            <a:ext cx="1229285" cy="801767"/>
          </a:xfrm>
          <a:prstGeom prst="rect">
            <a:avLst/>
          </a:prstGeom>
        </p:spPr>
      </p:pic>
    </p:spTree>
    <p:extLst>
      <p:ext uri="{BB962C8B-B14F-4D97-AF65-F5344CB8AC3E}">
        <p14:creationId xmlns:p14="http://schemas.microsoft.com/office/powerpoint/2010/main" val="2426486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909887" y="1600924"/>
            <a:ext cx="6372225" cy="3419475"/>
          </a:xfrm>
          <a:prstGeom prst="rect">
            <a:avLst/>
          </a:prstGeom>
          <a:scene3d>
            <a:camera prst="orthographicFront"/>
            <a:lightRig rig="threePt" dir="t"/>
          </a:scene3d>
          <a:sp3d>
            <a:bevelB prst="relaxedInset"/>
          </a:sp3d>
        </p:spPr>
      </p:pic>
      <p:sp>
        <p:nvSpPr>
          <p:cNvPr id="2" name="Oval 1"/>
          <p:cNvSpPr/>
          <p:nvPr/>
        </p:nvSpPr>
        <p:spPr>
          <a:xfrm>
            <a:off x="4625788" y="2485016"/>
            <a:ext cx="2646381" cy="12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Client Benefits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1987" y="284024"/>
            <a:ext cx="5680412" cy="118487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71" y="5217062"/>
            <a:ext cx="5933071" cy="105418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093" y="198077"/>
            <a:ext cx="5706551" cy="126328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7013" y="5083653"/>
            <a:ext cx="5650363" cy="1219869"/>
          </a:xfrm>
          <a:prstGeom prst="rect">
            <a:avLst/>
          </a:prstGeom>
        </p:spPr>
      </p:pic>
      <p:cxnSp>
        <p:nvCxnSpPr>
          <p:cNvPr id="8" name="Straight Arrow Connector 7"/>
          <p:cNvCxnSpPr>
            <a:stCxn id="2" idx="1"/>
            <a:endCxn id="5" idx="2"/>
          </p:cNvCxnSpPr>
          <p:nvPr/>
        </p:nvCxnSpPr>
        <p:spPr>
          <a:xfrm flipH="1" flipV="1">
            <a:off x="3139369" y="1461359"/>
            <a:ext cx="1873983" cy="1201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7"/>
            <a:endCxn id="3" idx="2"/>
          </p:cNvCxnSpPr>
          <p:nvPr/>
        </p:nvCxnSpPr>
        <p:spPr>
          <a:xfrm flipV="1">
            <a:off x="6884617" y="1468898"/>
            <a:ext cx="2367579" cy="1194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 idx="3"/>
            <a:endCxn id="4" idx="0"/>
          </p:cNvCxnSpPr>
          <p:nvPr/>
        </p:nvCxnSpPr>
        <p:spPr>
          <a:xfrm flipH="1">
            <a:off x="3029899" y="3522623"/>
            <a:ext cx="1983444" cy="16944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 idx="5"/>
            <a:endCxn id="6" idx="0"/>
          </p:cNvCxnSpPr>
          <p:nvPr/>
        </p:nvCxnSpPr>
        <p:spPr>
          <a:xfrm>
            <a:off x="6884617" y="3522607"/>
            <a:ext cx="2287579" cy="1561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Footer Placeholder 16"/>
          <p:cNvSpPr>
            <a:spLocks noGrp="1"/>
          </p:cNvSpPr>
          <p:nvPr>
            <p:ph type="ftr" sz="quarter" idx="11"/>
          </p:nvPr>
        </p:nvSpPr>
        <p:spPr/>
        <p:txBody>
          <a:bodyPr/>
          <a:lstStyle/>
          <a:p>
            <a:r>
              <a:rPr lang="en-US" b="1" dirty="0" smtClean="0">
                <a:solidFill>
                  <a:schemeClr val="bg1"/>
                </a:solidFill>
              </a:rPr>
              <a:t>DA Oil Services</a:t>
            </a:r>
            <a:endParaRPr lang="en-US" b="1" dirty="0">
              <a:solidFill>
                <a:schemeClr val="bg1"/>
              </a:solidFill>
            </a:endParaRPr>
          </a:p>
        </p:txBody>
      </p:sp>
      <p:pic>
        <p:nvPicPr>
          <p:cNvPr id="13" name="Picture 12" descr="WhatsApp Image 2021-01-19 at 16.18.18.jpeg"/>
          <p:cNvPicPr>
            <a:picLocks noChangeAspect="1"/>
          </p:cNvPicPr>
          <p:nvPr/>
        </p:nvPicPr>
        <p:blipFill>
          <a:blip r:embed="rId8" cstate="print"/>
          <a:stretch>
            <a:fillRect/>
          </a:stretch>
        </p:blipFill>
        <p:spPr>
          <a:xfrm>
            <a:off x="5534585" y="1613647"/>
            <a:ext cx="1229285" cy="801767"/>
          </a:xfrm>
          <a:prstGeom prst="rect">
            <a:avLst/>
          </a:prstGeom>
        </p:spPr>
      </p:pic>
    </p:spTree>
    <p:extLst>
      <p:ext uri="{BB962C8B-B14F-4D97-AF65-F5344CB8AC3E}">
        <p14:creationId xmlns:p14="http://schemas.microsoft.com/office/powerpoint/2010/main" val="4080142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862387" y="1024323"/>
            <a:ext cx="4467225" cy="4400550"/>
          </a:xfrm>
          <a:prstGeom prst="rect">
            <a:avLst/>
          </a:prstGeom>
          <a:scene3d>
            <a:camera prst="orthographicFront"/>
            <a:lightRig rig="threePt" dir="t"/>
          </a:scene3d>
          <a:sp3d>
            <a:bevelB prst="relaxedInset"/>
          </a:sp3d>
        </p:spPr>
      </p:pic>
      <p:sp>
        <p:nvSpPr>
          <p:cNvPr id="2" name="Oval 1"/>
          <p:cNvSpPr/>
          <p:nvPr/>
        </p:nvSpPr>
        <p:spPr>
          <a:xfrm>
            <a:off x="4539758" y="2409741"/>
            <a:ext cx="3119719" cy="136622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Training Services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94" y="221031"/>
            <a:ext cx="4509623" cy="89079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6425" y="221031"/>
            <a:ext cx="4509623" cy="92790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46" y="2737012"/>
            <a:ext cx="4080647" cy="860896"/>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65" y="4939737"/>
            <a:ext cx="4398275" cy="797999"/>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42623" y="2660887"/>
            <a:ext cx="3983423" cy="921412"/>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58693" y="4939721"/>
            <a:ext cx="4348787" cy="940278"/>
          </a:xfrm>
          <a:prstGeom prst="rect">
            <a:avLst/>
          </a:prstGeom>
        </p:spPr>
      </p:pic>
      <p:cxnSp>
        <p:nvCxnSpPr>
          <p:cNvPr id="10" name="Straight Arrow Connector 9"/>
          <p:cNvCxnSpPr>
            <a:stCxn id="2" idx="1"/>
            <a:endCxn id="3" idx="2"/>
          </p:cNvCxnSpPr>
          <p:nvPr/>
        </p:nvCxnSpPr>
        <p:spPr>
          <a:xfrm flipH="1" flipV="1">
            <a:off x="2434206" y="1111821"/>
            <a:ext cx="2562425" cy="1497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 idx="2"/>
            <a:endCxn id="5" idx="3"/>
          </p:cNvCxnSpPr>
          <p:nvPr/>
        </p:nvCxnSpPr>
        <p:spPr>
          <a:xfrm flipH="1">
            <a:off x="4195481" y="3092836"/>
            <a:ext cx="344267" cy="74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 idx="6"/>
            <a:endCxn id="7" idx="1"/>
          </p:cNvCxnSpPr>
          <p:nvPr/>
        </p:nvCxnSpPr>
        <p:spPr>
          <a:xfrm>
            <a:off x="7659466" y="3092852"/>
            <a:ext cx="483147" cy="28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7"/>
            <a:endCxn id="4" idx="2"/>
          </p:cNvCxnSpPr>
          <p:nvPr/>
        </p:nvCxnSpPr>
        <p:spPr>
          <a:xfrm flipV="1">
            <a:off x="7202595" y="1148937"/>
            <a:ext cx="2668632" cy="1460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 idx="3"/>
            <a:endCxn id="6" idx="0"/>
          </p:cNvCxnSpPr>
          <p:nvPr/>
        </p:nvCxnSpPr>
        <p:spPr>
          <a:xfrm flipH="1">
            <a:off x="2285201" y="3575884"/>
            <a:ext cx="2711419" cy="1363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 idx="5"/>
            <a:endCxn id="8" idx="0"/>
          </p:cNvCxnSpPr>
          <p:nvPr/>
        </p:nvCxnSpPr>
        <p:spPr>
          <a:xfrm>
            <a:off x="7202595" y="3575884"/>
            <a:ext cx="2730492" cy="1363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Footer Placeholder 20"/>
          <p:cNvSpPr>
            <a:spLocks noGrp="1"/>
          </p:cNvSpPr>
          <p:nvPr>
            <p:ph type="ftr" sz="quarter" idx="11"/>
          </p:nvPr>
        </p:nvSpPr>
        <p:spPr/>
        <p:txBody>
          <a:bodyPr/>
          <a:lstStyle/>
          <a:p>
            <a:r>
              <a:rPr lang="en-US" b="1" dirty="0" smtClean="0">
                <a:solidFill>
                  <a:schemeClr val="bg1"/>
                </a:solidFill>
              </a:rPr>
              <a:t>DA Oil Services</a:t>
            </a:r>
            <a:endParaRPr lang="en-US" b="1" dirty="0">
              <a:solidFill>
                <a:schemeClr val="bg1"/>
              </a:solidFill>
            </a:endParaRPr>
          </a:p>
        </p:txBody>
      </p:sp>
      <p:pic>
        <p:nvPicPr>
          <p:cNvPr id="17" name="Picture 16" descr="WhatsApp Image 2021-01-19 at 16.18.18.jpeg"/>
          <p:cNvPicPr>
            <a:picLocks noChangeAspect="1"/>
          </p:cNvPicPr>
          <p:nvPr/>
        </p:nvPicPr>
        <p:blipFill>
          <a:blip r:embed="rId10" cstate="print"/>
          <a:stretch>
            <a:fillRect/>
          </a:stretch>
        </p:blipFill>
        <p:spPr>
          <a:xfrm>
            <a:off x="5561480" y="255510"/>
            <a:ext cx="1229285" cy="801767"/>
          </a:xfrm>
          <a:prstGeom prst="rect">
            <a:avLst/>
          </a:prstGeom>
        </p:spPr>
      </p:pic>
    </p:spTree>
    <p:extLst>
      <p:ext uri="{BB962C8B-B14F-4D97-AF65-F5344CB8AC3E}">
        <p14:creationId xmlns:p14="http://schemas.microsoft.com/office/powerpoint/2010/main" val="1301183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163827" y="1022581"/>
            <a:ext cx="3971925" cy="4124325"/>
          </a:xfrm>
          <a:prstGeom prst="rect">
            <a:avLst/>
          </a:prstGeom>
          <a:scene3d>
            <a:camera prst="orthographicFront"/>
            <a:lightRig rig="threePt" dir="t"/>
          </a:scene3d>
          <a:sp3d>
            <a:bevelB prst="relaxedInset"/>
          </a:sp3d>
        </p:spPr>
      </p:pic>
      <p:sp>
        <p:nvSpPr>
          <p:cNvPr id="2" name="Oval 1"/>
          <p:cNvSpPr/>
          <p:nvPr/>
        </p:nvSpPr>
        <p:spPr>
          <a:xfrm>
            <a:off x="4722622" y="2398971"/>
            <a:ext cx="2786231" cy="17427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Client Benefits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789" y="821792"/>
            <a:ext cx="4961051" cy="110499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1494" y="821792"/>
            <a:ext cx="5037257" cy="105927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231" y="4883973"/>
            <a:ext cx="5537895" cy="106466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7124" y="4752190"/>
            <a:ext cx="5044877" cy="1196444"/>
          </a:xfrm>
          <a:prstGeom prst="rect">
            <a:avLst/>
          </a:prstGeom>
        </p:spPr>
      </p:pic>
      <p:cxnSp>
        <p:nvCxnSpPr>
          <p:cNvPr id="8" name="Straight Arrow Connector 7"/>
          <p:cNvCxnSpPr>
            <a:stCxn id="2" idx="1"/>
            <a:endCxn id="3" idx="2"/>
          </p:cNvCxnSpPr>
          <p:nvPr/>
        </p:nvCxnSpPr>
        <p:spPr>
          <a:xfrm flipH="1" flipV="1">
            <a:off x="3019315" y="1926804"/>
            <a:ext cx="2111332" cy="727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7"/>
            <a:endCxn id="4" idx="2"/>
          </p:cNvCxnSpPr>
          <p:nvPr/>
        </p:nvCxnSpPr>
        <p:spPr>
          <a:xfrm flipV="1">
            <a:off x="7100818" y="1881080"/>
            <a:ext cx="2319305" cy="773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 idx="3"/>
            <a:endCxn id="5" idx="0"/>
          </p:cNvCxnSpPr>
          <p:nvPr/>
        </p:nvCxnSpPr>
        <p:spPr>
          <a:xfrm flipH="1">
            <a:off x="2940171" y="3886492"/>
            <a:ext cx="2190476" cy="997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 idx="5"/>
            <a:endCxn id="6" idx="0"/>
          </p:cNvCxnSpPr>
          <p:nvPr/>
        </p:nvCxnSpPr>
        <p:spPr>
          <a:xfrm>
            <a:off x="7100809" y="3886476"/>
            <a:ext cx="2568755" cy="865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Footer Placeholder 14"/>
          <p:cNvSpPr>
            <a:spLocks noGrp="1"/>
          </p:cNvSpPr>
          <p:nvPr>
            <p:ph type="ftr" sz="quarter" idx="11"/>
          </p:nvPr>
        </p:nvSpPr>
        <p:spPr/>
        <p:txBody>
          <a:bodyPr/>
          <a:lstStyle/>
          <a:p>
            <a:r>
              <a:rPr lang="en-US" b="1" dirty="0" smtClean="0">
                <a:solidFill>
                  <a:schemeClr val="bg1"/>
                </a:solidFill>
              </a:rPr>
              <a:t>DA Oil Services</a:t>
            </a:r>
            <a:endParaRPr lang="en-US" b="1" dirty="0">
              <a:solidFill>
                <a:schemeClr val="bg1"/>
              </a:solidFill>
            </a:endParaRPr>
          </a:p>
        </p:txBody>
      </p:sp>
      <p:pic>
        <p:nvPicPr>
          <p:cNvPr id="13" name="Picture 12" descr="WhatsApp Image 2021-01-19 at 16.18.18.jpeg"/>
          <p:cNvPicPr>
            <a:picLocks noChangeAspect="1"/>
          </p:cNvPicPr>
          <p:nvPr/>
        </p:nvPicPr>
        <p:blipFill>
          <a:blip r:embed="rId8" cstate="print"/>
          <a:stretch>
            <a:fillRect/>
          </a:stretch>
        </p:blipFill>
        <p:spPr>
          <a:xfrm>
            <a:off x="5574928" y="40342"/>
            <a:ext cx="1229285" cy="801767"/>
          </a:xfrm>
          <a:prstGeom prst="rect">
            <a:avLst/>
          </a:prstGeom>
        </p:spPr>
      </p:pic>
    </p:spTree>
    <p:extLst>
      <p:ext uri="{BB962C8B-B14F-4D97-AF65-F5344CB8AC3E}">
        <p14:creationId xmlns:p14="http://schemas.microsoft.com/office/powerpoint/2010/main" val="1766497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147686" y="1705808"/>
            <a:ext cx="4192788" cy="2969056"/>
          </a:xfrm>
          <a:prstGeom prst="rect">
            <a:avLst/>
          </a:prstGeom>
          <a:scene3d>
            <a:camera prst="orthographicFront"/>
            <a:lightRig rig="threePt" dir="t"/>
          </a:scene3d>
          <a:sp3d>
            <a:bevelB prst="relaxedInset"/>
          </a:sp3d>
        </p:spPr>
      </p:pic>
      <p:sp>
        <p:nvSpPr>
          <p:cNvPr id="2" name="Oval 1"/>
          <p:cNvSpPr/>
          <p:nvPr/>
        </p:nvSpPr>
        <p:spPr>
          <a:xfrm>
            <a:off x="5088361" y="2827717"/>
            <a:ext cx="2248347" cy="93591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IPD Services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265" y="328057"/>
            <a:ext cx="3795747" cy="117487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41" y="2759355"/>
            <a:ext cx="3511839" cy="110109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577" y="4855909"/>
            <a:ext cx="3406435" cy="1104996"/>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95721" y="457164"/>
            <a:ext cx="3261643" cy="1188823"/>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70665" y="2868686"/>
            <a:ext cx="3147667" cy="875873"/>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70673" y="4782444"/>
            <a:ext cx="3383583" cy="1251926"/>
          </a:xfrm>
          <a:prstGeom prst="rect">
            <a:avLst/>
          </a:prstGeom>
        </p:spPr>
      </p:pic>
      <p:cxnSp>
        <p:nvCxnSpPr>
          <p:cNvPr id="10" name="Straight Arrow Connector 9"/>
          <p:cNvCxnSpPr>
            <a:stCxn id="2" idx="1"/>
            <a:endCxn id="3" idx="2"/>
          </p:cNvCxnSpPr>
          <p:nvPr/>
        </p:nvCxnSpPr>
        <p:spPr>
          <a:xfrm flipH="1" flipV="1">
            <a:off x="2093147" y="1502931"/>
            <a:ext cx="3324487" cy="1461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 idx="2"/>
            <a:endCxn id="4" idx="3"/>
          </p:cNvCxnSpPr>
          <p:nvPr/>
        </p:nvCxnSpPr>
        <p:spPr>
          <a:xfrm flipH="1">
            <a:off x="3614569" y="3295659"/>
            <a:ext cx="1473792" cy="14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 idx="6"/>
            <a:endCxn id="7" idx="1"/>
          </p:cNvCxnSpPr>
          <p:nvPr/>
        </p:nvCxnSpPr>
        <p:spPr>
          <a:xfrm>
            <a:off x="7336709" y="3295659"/>
            <a:ext cx="1333955" cy="10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3"/>
            <a:endCxn id="5" idx="0"/>
          </p:cNvCxnSpPr>
          <p:nvPr/>
        </p:nvCxnSpPr>
        <p:spPr>
          <a:xfrm flipH="1">
            <a:off x="2287803" y="3626570"/>
            <a:ext cx="3129831" cy="1229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 idx="5"/>
            <a:endCxn id="8" idx="0"/>
          </p:cNvCxnSpPr>
          <p:nvPr/>
        </p:nvCxnSpPr>
        <p:spPr>
          <a:xfrm>
            <a:off x="7007456" y="3626554"/>
            <a:ext cx="3355009" cy="1155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 idx="7"/>
            <a:endCxn id="6" idx="2"/>
          </p:cNvCxnSpPr>
          <p:nvPr/>
        </p:nvCxnSpPr>
        <p:spPr>
          <a:xfrm flipV="1">
            <a:off x="7007455" y="1645971"/>
            <a:ext cx="3119095" cy="1318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Footer Placeholder 20"/>
          <p:cNvSpPr>
            <a:spLocks noGrp="1"/>
          </p:cNvSpPr>
          <p:nvPr>
            <p:ph type="ftr" sz="quarter" idx="11"/>
          </p:nvPr>
        </p:nvSpPr>
        <p:spPr/>
        <p:txBody>
          <a:bodyPr/>
          <a:lstStyle/>
          <a:p>
            <a:r>
              <a:rPr lang="en-US" b="1" dirty="0" smtClean="0">
                <a:solidFill>
                  <a:schemeClr val="bg1"/>
                </a:solidFill>
              </a:rPr>
              <a:t>DA Oil Services</a:t>
            </a:r>
            <a:endParaRPr lang="en-US" b="1" dirty="0">
              <a:solidFill>
                <a:schemeClr val="bg1"/>
              </a:solidFill>
            </a:endParaRPr>
          </a:p>
        </p:txBody>
      </p:sp>
      <p:pic>
        <p:nvPicPr>
          <p:cNvPr id="17" name="Picture 16" descr="WhatsApp Image 2021-01-19 at 16.18.18.jpeg"/>
          <p:cNvPicPr>
            <a:picLocks noChangeAspect="1"/>
          </p:cNvPicPr>
          <p:nvPr/>
        </p:nvPicPr>
        <p:blipFill>
          <a:blip r:embed="rId10" cstate="print"/>
          <a:stretch>
            <a:fillRect/>
          </a:stretch>
        </p:blipFill>
        <p:spPr>
          <a:xfrm>
            <a:off x="5548032" y="80685"/>
            <a:ext cx="1229285" cy="801767"/>
          </a:xfrm>
          <a:prstGeom prst="rect">
            <a:avLst/>
          </a:prstGeom>
        </p:spPr>
      </p:pic>
    </p:spTree>
    <p:extLst>
      <p:ext uri="{BB962C8B-B14F-4D97-AF65-F5344CB8AC3E}">
        <p14:creationId xmlns:p14="http://schemas.microsoft.com/office/powerpoint/2010/main" val="424919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462254" y="1456932"/>
            <a:ext cx="5353050" cy="2457450"/>
          </a:xfrm>
          <a:prstGeom prst="rect">
            <a:avLst/>
          </a:prstGeom>
          <a:scene3d>
            <a:camera prst="orthographicFront"/>
            <a:lightRig rig="threePt" dir="t"/>
          </a:scene3d>
          <a:sp3d>
            <a:bevelB prst="relaxedInset"/>
          </a:sp3d>
        </p:spPr>
      </p:pic>
      <p:sp>
        <p:nvSpPr>
          <p:cNvPr id="2" name="Oval 1"/>
          <p:cNvSpPr/>
          <p:nvPr/>
        </p:nvSpPr>
        <p:spPr>
          <a:xfrm>
            <a:off x="4313819" y="1226374"/>
            <a:ext cx="3162748" cy="114031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Client Benefits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 y="2643227"/>
            <a:ext cx="4582759" cy="100846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8299" y="4519731"/>
            <a:ext cx="4381828" cy="10732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282327"/>
            <a:ext cx="4044875" cy="1134456"/>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2316" y="386227"/>
            <a:ext cx="4704677" cy="850921"/>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6311" y="2578440"/>
            <a:ext cx="4444479" cy="1033763"/>
          </a:xfrm>
          <a:prstGeom prst="rect">
            <a:avLst/>
          </a:prstGeom>
        </p:spPr>
      </p:pic>
      <p:cxnSp>
        <p:nvCxnSpPr>
          <p:cNvPr id="9" name="Straight Arrow Connector 8"/>
          <p:cNvCxnSpPr>
            <a:stCxn id="2" idx="1"/>
            <a:endCxn id="5" idx="3"/>
          </p:cNvCxnSpPr>
          <p:nvPr/>
        </p:nvCxnSpPr>
        <p:spPr>
          <a:xfrm flipH="1" flipV="1">
            <a:off x="4044877" y="849555"/>
            <a:ext cx="732115" cy="543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7"/>
            <a:endCxn id="6" idx="1"/>
          </p:cNvCxnSpPr>
          <p:nvPr/>
        </p:nvCxnSpPr>
        <p:spPr>
          <a:xfrm flipV="1">
            <a:off x="7013399" y="811688"/>
            <a:ext cx="408927" cy="5816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2"/>
            <a:endCxn id="3" idx="0"/>
          </p:cNvCxnSpPr>
          <p:nvPr/>
        </p:nvCxnSpPr>
        <p:spPr>
          <a:xfrm flipH="1">
            <a:off x="2291380" y="1796529"/>
            <a:ext cx="2022437" cy="846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 idx="6"/>
          </p:cNvCxnSpPr>
          <p:nvPr/>
        </p:nvCxnSpPr>
        <p:spPr>
          <a:xfrm>
            <a:off x="7476564" y="1796545"/>
            <a:ext cx="2635624" cy="781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 idx="4"/>
            <a:endCxn id="4" idx="0"/>
          </p:cNvCxnSpPr>
          <p:nvPr/>
        </p:nvCxnSpPr>
        <p:spPr>
          <a:xfrm>
            <a:off x="5895201" y="2366688"/>
            <a:ext cx="24023" cy="2153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Footer Placeholder 17"/>
          <p:cNvSpPr>
            <a:spLocks noGrp="1"/>
          </p:cNvSpPr>
          <p:nvPr>
            <p:ph type="ftr" sz="quarter" idx="11"/>
          </p:nvPr>
        </p:nvSpPr>
        <p:spPr/>
        <p:txBody>
          <a:bodyPr/>
          <a:lstStyle/>
          <a:p>
            <a:r>
              <a:rPr lang="en-US" b="1" dirty="0" smtClean="0">
                <a:solidFill>
                  <a:schemeClr val="bg1"/>
                </a:solidFill>
              </a:rPr>
              <a:t>DA Oil Services</a:t>
            </a:r>
            <a:endParaRPr lang="en-US" b="1" dirty="0">
              <a:solidFill>
                <a:schemeClr val="bg1"/>
              </a:solidFill>
            </a:endParaRPr>
          </a:p>
        </p:txBody>
      </p:sp>
      <p:pic>
        <p:nvPicPr>
          <p:cNvPr id="14" name="Picture 13" descr="WhatsApp Image 2021-01-19 at 16.18.18.jpeg"/>
          <p:cNvPicPr>
            <a:picLocks noChangeAspect="1"/>
          </p:cNvPicPr>
          <p:nvPr/>
        </p:nvPicPr>
        <p:blipFill>
          <a:blip r:embed="rId9" cstate="print"/>
          <a:stretch>
            <a:fillRect/>
          </a:stretch>
        </p:blipFill>
        <p:spPr>
          <a:xfrm>
            <a:off x="5400116" y="107581"/>
            <a:ext cx="1229285" cy="801767"/>
          </a:xfrm>
          <a:prstGeom prst="rect">
            <a:avLst/>
          </a:prstGeom>
        </p:spPr>
      </p:pic>
    </p:spTree>
    <p:extLst>
      <p:ext uri="{BB962C8B-B14F-4D97-AF65-F5344CB8AC3E}">
        <p14:creationId xmlns:p14="http://schemas.microsoft.com/office/powerpoint/2010/main" val="1936493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681806" y="166733"/>
            <a:ext cx="4238513" cy="95743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Commercial Models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111" y="1302787"/>
            <a:ext cx="10058400" cy="4498921"/>
          </a:xfrm>
          <a:prstGeom prst="rect">
            <a:avLst/>
          </a:prstGeom>
        </p:spPr>
      </p:pic>
      <p:cxnSp>
        <p:nvCxnSpPr>
          <p:cNvPr id="5" name="Straight Arrow Connector 4"/>
          <p:cNvCxnSpPr>
            <a:stCxn id="2" idx="4"/>
            <a:endCxn id="3" idx="0"/>
          </p:cNvCxnSpPr>
          <p:nvPr/>
        </p:nvCxnSpPr>
        <p:spPr>
          <a:xfrm>
            <a:off x="5801063" y="1124163"/>
            <a:ext cx="8248" cy="178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b="1" dirty="0" smtClean="0">
                <a:solidFill>
                  <a:schemeClr val="bg1"/>
                </a:solidFill>
              </a:rPr>
              <a:t>DA Oil Services</a:t>
            </a:r>
            <a:endParaRPr lang="en-US" b="1" dirty="0">
              <a:solidFill>
                <a:schemeClr val="bg1"/>
              </a:solidFill>
            </a:endParaRPr>
          </a:p>
        </p:txBody>
      </p:sp>
      <p:pic>
        <p:nvPicPr>
          <p:cNvPr id="7" name="Picture 6" descr="WhatsApp Image 2021-01-19 at 16.18.18.jpeg"/>
          <p:cNvPicPr>
            <a:picLocks noChangeAspect="1"/>
          </p:cNvPicPr>
          <p:nvPr/>
        </p:nvPicPr>
        <p:blipFill>
          <a:blip r:embed="rId3" cstate="print"/>
          <a:stretch>
            <a:fillRect/>
          </a:stretch>
        </p:blipFill>
        <p:spPr>
          <a:xfrm>
            <a:off x="10671364" y="255510"/>
            <a:ext cx="1229285" cy="801767"/>
          </a:xfrm>
          <a:prstGeom prst="rect">
            <a:avLst/>
          </a:prstGeom>
        </p:spPr>
      </p:pic>
    </p:spTree>
    <p:extLst>
      <p:ext uri="{BB962C8B-B14F-4D97-AF65-F5344CB8AC3E}">
        <p14:creationId xmlns:p14="http://schemas.microsoft.com/office/powerpoint/2010/main" val="1785817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211</TotalTime>
  <Words>242</Words>
  <Application>Microsoft Office PowerPoint</Application>
  <PresentationFormat>Custom</PresentationFormat>
  <Paragraphs>38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Rzgar</dc:creator>
  <cp:lastModifiedBy>Maher</cp:lastModifiedBy>
  <cp:revision>23</cp:revision>
  <dcterms:created xsi:type="dcterms:W3CDTF">2021-01-16T12:32:02Z</dcterms:created>
  <dcterms:modified xsi:type="dcterms:W3CDTF">2021-01-20T22:29:09Z</dcterms:modified>
</cp:coreProperties>
</file>